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2" r:id="rId3"/>
    <p:sldId id="265" r:id="rId4"/>
    <p:sldId id="264" r:id="rId5"/>
    <p:sldId id="263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8" r:id="rId17"/>
    <p:sldId id="277" r:id="rId18"/>
    <p:sldId id="276" r:id="rId19"/>
    <p:sldId id="279" r:id="rId20"/>
    <p:sldId id="280" r:id="rId21"/>
    <p:sldId id="281" r:id="rId22"/>
    <p:sldId id="282" r:id="rId23"/>
    <p:sldId id="283" r:id="rId24"/>
    <p:sldId id="286" r:id="rId25"/>
    <p:sldId id="285" r:id="rId26"/>
    <p:sldId id="28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59" r:id="rId3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95" d="100"/>
          <a:sy n="95" d="100"/>
        </p:scale>
        <p:origin x="70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 SystemC Basics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1.3 Add A Function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94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1.3 Add A Function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A Function (4:30/11:13)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1979712" y="5661248"/>
            <a:ext cx="6552728" cy="50405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can add a function, we read value from a.read() and </a:t>
            </a:r>
            <a:r>
              <a:rPr lang="en-US" sz="1200" dirty="0" err="1">
                <a:solidFill>
                  <a:schemeClr val="tx1"/>
                </a:solidFill>
              </a:rPr>
              <a:t>b.read</a:t>
            </a:r>
            <a:r>
              <a:rPr lang="en-US" sz="1200" dirty="0">
                <a:solidFill>
                  <a:schemeClr val="tx1"/>
                </a:solidFill>
              </a:rPr>
              <a:t>().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then write value by </a:t>
            </a:r>
            <a:r>
              <a:rPr lang="en-US" sz="1200" dirty="0" err="1">
                <a:solidFill>
                  <a:schemeClr val="tx1"/>
                </a:solidFill>
              </a:rPr>
              <a:t>f.write</a:t>
            </a:r>
            <a:r>
              <a:rPr lang="en-US" sz="1200" dirty="0">
                <a:solidFill>
                  <a:schemeClr val="tx1"/>
                </a:solidFill>
              </a:rPr>
              <a:t>()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476121-F7E9-EFBF-EED8-B8B1542754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075511"/>
              </p:ext>
            </p:extLst>
          </p:nvPr>
        </p:nvGraphicFramePr>
        <p:xfrm>
          <a:off x="1187624" y="1772816"/>
          <a:ext cx="5705475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05640" imgH="3753000" progId="PBrush">
                  <p:embed/>
                </p:oleObj>
              </mc:Choice>
              <mc:Fallback>
                <p:oleObj name="Bitmap Image" r:id="rId2" imgW="5705640" imgH="375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772816"/>
                        <a:ext cx="5705475" cy="3752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10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70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25F5C2-814B-9B9A-6B59-9C1F34100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333743"/>
              </p:ext>
            </p:extLst>
          </p:nvPr>
        </p:nvGraphicFramePr>
        <p:xfrm>
          <a:off x="539552" y="1772816"/>
          <a:ext cx="550545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05480" imgH="3924360" progId="PBrush">
                  <p:embed/>
                </p:oleObj>
              </mc:Choice>
              <mc:Fallback>
                <p:oleObj name="Bitmap Image" r:id="rId2" imgW="5505480" imgH="3924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72816"/>
                        <a:ext cx="5505450" cy="39243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Threads (4:41/11:13)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987824" y="4797152"/>
            <a:ext cx="6048672" cy="158417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Threads is a function made to act like the hardware process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Each threads run concurrently. Thread is something C cannot do. C can only run code in sequence.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Hardware (Threads) are sensitive to signals, clock edges, or fixed amounts of simulation time.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Threads are not called by the user, always active.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SystemC supports three kinds of threads.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are SC_METHOD(), SC_THREAD(), SC_CTHREAD()</a:t>
            </a:r>
          </a:p>
        </p:txBody>
      </p:sp>
    </p:spTree>
    <p:extLst>
      <p:ext uri="{BB962C8B-B14F-4D97-AF65-F5344CB8AC3E}">
        <p14:creationId xmlns:p14="http://schemas.microsoft.com/office/powerpoint/2010/main" val="115822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F219DD1-B9B8-8928-3D9C-43A0D5012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662034"/>
              </p:ext>
            </p:extLst>
          </p:nvPr>
        </p:nvGraphicFramePr>
        <p:xfrm>
          <a:off x="539552" y="1772816"/>
          <a:ext cx="5429250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29160" imgH="3067200" progId="PBrush">
                  <p:embed/>
                </p:oleObj>
              </mc:Choice>
              <mc:Fallback>
                <p:oleObj name="Bitmap Image" r:id="rId2" imgW="5429160" imgH="3067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72816"/>
                        <a:ext cx="5429250" cy="3067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Threads (5:21/11:13)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051720" y="5013176"/>
            <a:ext cx="6048672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SC_METHOD() are threads that execute exactly once. Every time, they are triggered by sensitive event.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runs continuously.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are directly analogous to a Verilog @always block.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SC_METHODs are supported for synthesis and they are useful for combinational logic or small sequential loci like counters that can be done at one clock cycle.</a:t>
            </a:r>
          </a:p>
        </p:txBody>
      </p:sp>
    </p:spTree>
    <p:extLst>
      <p:ext uri="{BB962C8B-B14F-4D97-AF65-F5344CB8AC3E}">
        <p14:creationId xmlns:p14="http://schemas.microsoft.com/office/powerpoint/2010/main" val="85248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2592289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Threads (5:30/11:13)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771800" y="4725144"/>
            <a:ext cx="6048672" cy="158417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Something we do not use very much as SC_THREAD().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SC_THREAD() are runs once at the start of simulation, then suspends itself when done.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SC_THREAD(): If you put an infinity loop in them like a while loop that does something at a fixed time rate.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Sort of like a Verilog @initial block.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However, SC_THREADs are not synthesizable.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are useful in testbenches. We will see them later in the verification.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18AA192-4C90-7460-4B19-D88445486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097289"/>
              </p:ext>
            </p:extLst>
          </p:nvPr>
        </p:nvGraphicFramePr>
        <p:xfrm>
          <a:off x="3275856" y="1124744"/>
          <a:ext cx="5495925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5760" imgH="3562200" progId="PBrush">
                  <p:embed/>
                </p:oleObj>
              </mc:Choice>
              <mc:Fallback>
                <p:oleObj name="Bitmap Image" r:id="rId2" imgW="5495760" imgH="3562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5856" y="1124744"/>
                        <a:ext cx="5495925" cy="35623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165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2592289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Threads (5:40/11:13)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323528" y="1916832"/>
            <a:ext cx="4176463" cy="187220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SC_CTHREAD(): “C” means clock. SC_CTHREAD() runs continuously.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only reference to clock edge. They are synthesizable.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can take one clock cycle or more clock cycles to execute.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This make most useful for high-level design because abstract design styles like FIR (Finite Impulse Response) filter and h.264 algorithm could take hundreds of clock cycles to execute.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almost use SC_CTHREAD() is almost every designs you build in synthesizer.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C81CE1-BEF2-47C1-DBAF-110ED15D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93096"/>
            <a:ext cx="4048125" cy="206692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副標題 2">
            <a:extLst>
              <a:ext uri="{FF2B5EF4-FFF2-40B4-BE49-F238E27FC236}">
                <a16:creationId xmlns:a16="http://schemas.microsoft.com/office/drawing/2014/main" id="{2ABE2B18-2D73-83D1-9ABD-7615DF714BCC}"/>
              </a:ext>
            </a:extLst>
          </p:cNvPr>
          <p:cNvSpPr txBox="1">
            <a:spLocks/>
          </p:cNvSpPr>
          <p:nvPr/>
        </p:nvSpPr>
        <p:spPr>
          <a:xfrm>
            <a:off x="6948264" y="4293096"/>
            <a:ext cx="1224136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h.264 algorithm </a:t>
            </a:r>
          </a:p>
        </p:txBody>
      </p:sp>
      <p:pic>
        <p:nvPicPr>
          <p:cNvPr id="1028" name="Picture 4" descr="Finite impulse response - Wikipedia">
            <a:extLst>
              <a:ext uri="{FF2B5EF4-FFF2-40B4-BE49-F238E27FC236}">
                <a16:creationId xmlns:a16="http://schemas.microsoft.com/office/drawing/2014/main" id="{161F231A-C280-E3CF-08C3-9DF9C92A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65104"/>
            <a:ext cx="2857500" cy="13144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副標題 2">
            <a:extLst>
              <a:ext uri="{FF2B5EF4-FFF2-40B4-BE49-F238E27FC236}">
                <a16:creationId xmlns:a16="http://schemas.microsoft.com/office/drawing/2014/main" id="{0082D787-E427-BF0B-0F26-1E2FB6C3F2B5}"/>
              </a:ext>
            </a:extLst>
          </p:cNvPr>
          <p:cNvSpPr txBox="1">
            <a:spLocks/>
          </p:cNvSpPr>
          <p:nvPr/>
        </p:nvSpPr>
        <p:spPr>
          <a:xfrm>
            <a:off x="755576" y="5877272"/>
            <a:ext cx="2160240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FIR (Finite Impulse Response)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AB0509F-0454-DF8D-2CC0-28A04383B6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22460" y="980728"/>
          <a:ext cx="4536504" cy="3140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00560" imgH="3600360" progId="PBrush">
                  <p:embed/>
                </p:oleObj>
              </mc:Choice>
              <mc:Fallback>
                <p:oleObj name="Bitmap Image" r:id="rId4" imgW="5200560" imgH="360036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AB0509F-0454-DF8D-2CC0-28A04383B6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22460" y="980728"/>
                        <a:ext cx="4536504" cy="3140656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304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5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518457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(6:00/11:13)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5436096" y="2276872"/>
            <a:ext cx="3096343" cy="4320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SC_METOD() is the best method to use for combinational logic.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7A3E7D3-A845-C894-131A-9F3B3C6B0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317489"/>
              </p:ext>
            </p:extLst>
          </p:nvPr>
        </p:nvGraphicFramePr>
        <p:xfrm>
          <a:off x="467544" y="1772816"/>
          <a:ext cx="4824536" cy="3224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86560" imgH="3800520" progId="PBrush">
                  <p:embed/>
                </p:oleObj>
              </mc:Choice>
              <mc:Fallback>
                <p:oleObj name="Bitmap Image" r:id="rId2" imgW="5686560" imgH="380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772816"/>
                        <a:ext cx="4824536" cy="322443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20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432048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(7:01/11:13)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6516216" y="3645024"/>
            <a:ext cx="2192023" cy="4320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SC_METOD() is the best method to use for combinational logic.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71AC9E2-9BE5-6414-5478-F69587BFD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213525"/>
              </p:ext>
            </p:extLst>
          </p:nvPr>
        </p:nvGraphicFramePr>
        <p:xfrm>
          <a:off x="467544" y="1844824"/>
          <a:ext cx="5648325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48400" imgH="3448080" progId="PBrush">
                  <p:embed/>
                </p:oleObj>
              </mc:Choice>
              <mc:Fallback>
                <p:oleObj name="Bitmap Image" r:id="rId2" imgW="5648400" imgH="344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844824"/>
                        <a:ext cx="5648325" cy="3448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1187624" y="3717032"/>
            <a:ext cx="345638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55386-70C0-2517-D3F8-1387B4856E6F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4644008" y="3861048"/>
            <a:ext cx="1872208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1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147660F-CB02-7DD1-DDA4-93C7C043B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607558"/>
              </p:ext>
            </p:extLst>
          </p:nvPr>
        </p:nvGraphicFramePr>
        <p:xfrm>
          <a:off x="467544" y="3140968"/>
          <a:ext cx="5572125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72080" imgH="3029040" progId="PBrush">
                  <p:embed/>
                </p:oleObj>
              </mc:Choice>
              <mc:Fallback>
                <p:oleObj name="Bitmap Image" r:id="rId2" imgW="5572080" imgH="3029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3140968"/>
                        <a:ext cx="5572125" cy="30289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SystemC Basics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180020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1" dirty="0">
                <a:solidFill>
                  <a:schemeClr val="tx1"/>
                </a:solidFill>
              </a:rPr>
              <a:t>SystemC Basics (0:37/11:13)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i="0" dirty="0">
                <a:solidFill>
                  <a:srgbClr val="202122"/>
                </a:solidFill>
                <a:effectLst/>
              </a:rPr>
              <a:t>We discuss how to use SystemC to create a design and synthesizer quickly.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SystemC is a high level coding standard for system level design.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We take it slow in the beginning.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Before we start, let’s go through a few things: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First, we assume you have some knowledge about hardware design and have used the hardware description language like Verilog.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C4EAA13A-B7BB-D724-27B1-ADD7848DC2C3}"/>
              </a:ext>
            </a:extLst>
          </p:cNvPr>
          <p:cNvSpPr txBox="1">
            <a:spLocks/>
          </p:cNvSpPr>
          <p:nvPr/>
        </p:nvSpPr>
        <p:spPr>
          <a:xfrm>
            <a:off x="6012160" y="3933056"/>
            <a:ext cx="2952328" cy="64807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First, we assume you have some knowledge about hardware design and have used the hardware description language like Verilog.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C0644909-E9C3-2F65-CDF8-4A2ECA386887}"/>
              </a:ext>
            </a:extLst>
          </p:cNvPr>
          <p:cNvSpPr txBox="1">
            <a:spLocks/>
          </p:cNvSpPr>
          <p:nvPr/>
        </p:nvSpPr>
        <p:spPr>
          <a:xfrm>
            <a:off x="6012160" y="4653136"/>
            <a:ext cx="2952328" cy="64807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If you have background in modeling or algorithm development.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That means you know C very well.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1FA037DE-62A2-6083-6F29-5AB5742749C0}"/>
              </a:ext>
            </a:extLst>
          </p:cNvPr>
          <p:cNvSpPr txBox="1">
            <a:spLocks/>
          </p:cNvSpPr>
          <p:nvPr/>
        </p:nvSpPr>
        <p:spPr>
          <a:xfrm>
            <a:off x="3563888" y="5733256"/>
            <a:ext cx="3563154" cy="72008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But if you are purely a hardware designer and don’t know C.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Do not worry.</a:t>
            </a:r>
          </a:p>
        </p:txBody>
      </p:sp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A2B3126-B4BC-8940-1F17-4BB655340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705881"/>
              </p:ext>
            </p:extLst>
          </p:nvPr>
        </p:nvGraphicFramePr>
        <p:xfrm>
          <a:off x="467544" y="1916832"/>
          <a:ext cx="5572125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72080" imgH="3295800" progId="PBrush">
                  <p:embed/>
                </p:oleObj>
              </mc:Choice>
              <mc:Fallback>
                <p:oleObj name="Bitmap Image" r:id="rId2" imgW="5572080" imgH="3295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916832"/>
                        <a:ext cx="5572125" cy="32956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5328593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(7:22/11:13)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5652120" y="4117460"/>
            <a:ext cx="3240360" cy="82370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want to sensitive all the input signals.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a and b are lists of signals. The signals are separated by SystemC left shot operator (&lt;&lt;) are overloaded for sensitive signals or events.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1115616" y="4149080"/>
            <a:ext cx="3816423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55386-70C0-2517-D3F8-1387B4856E6F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 flipV="1">
            <a:off x="4932039" y="4365104"/>
            <a:ext cx="720081" cy="16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78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30EE8C3-FE30-128E-D22C-572C30ECC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306528"/>
              </p:ext>
            </p:extLst>
          </p:nvPr>
        </p:nvGraphicFramePr>
        <p:xfrm>
          <a:off x="395536" y="2564904"/>
          <a:ext cx="4752528" cy="2904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29480" imgH="3562200" progId="PBrush">
                  <p:embed/>
                </p:oleObj>
              </mc:Choice>
              <mc:Fallback>
                <p:oleObj name="Bitmap Image" r:id="rId2" imgW="5829480" imgH="3562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2564904"/>
                        <a:ext cx="4752528" cy="290432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352929" cy="108012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(7:37/11:13)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What happened to the sequential function?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In other word, sensitive to a rising clock edge. We add another input clock.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323529" y="4725144"/>
            <a:ext cx="1008112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262DAF3-CD7E-5DE2-6936-30CF01604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269222"/>
              </p:ext>
            </p:extLst>
          </p:nvPr>
        </p:nvGraphicFramePr>
        <p:xfrm>
          <a:off x="3707904" y="2996952"/>
          <a:ext cx="4437834" cy="28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676840" imgH="3629160" progId="PBrush">
                  <p:embed/>
                </p:oleObj>
              </mc:Choice>
              <mc:Fallback>
                <p:oleObj name="Bitmap Image" r:id="rId4" imgW="5676840" imgH="362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7904" y="2996952"/>
                        <a:ext cx="4437834" cy="283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BD5A571-36E5-1DDD-A460-CD7ADA64EB62}"/>
              </a:ext>
            </a:extLst>
          </p:cNvPr>
          <p:cNvSpPr/>
          <p:nvPr/>
        </p:nvSpPr>
        <p:spPr>
          <a:xfrm>
            <a:off x="4283968" y="4365104"/>
            <a:ext cx="25202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097D3-F300-4EF2-EFF8-8F436A14AA24}"/>
              </a:ext>
            </a:extLst>
          </p:cNvPr>
          <p:cNvCxnSpPr/>
          <p:nvPr/>
        </p:nvCxnSpPr>
        <p:spPr>
          <a:xfrm flipH="1">
            <a:off x="1331640" y="4581128"/>
            <a:ext cx="295232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199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30EE8C3-FE30-128E-D22C-572C30ECC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148011"/>
              </p:ext>
            </p:extLst>
          </p:nvPr>
        </p:nvGraphicFramePr>
        <p:xfrm>
          <a:off x="395536" y="2564904"/>
          <a:ext cx="4752528" cy="2904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29480" imgH="3562200" progId="PBrush">
                  <p:embed/>
                </p:oleObj>
              </mc:Choice>
              <mc:Fallback>
                <p:oleObj name="Bitmap Image" r:id="rId2" imgW="5829480" imgH="3562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30EE8C3-FE30-128E-D22C-572C30ECC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2564904"/>
                        <a:ext cx="4752528" cy="290432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352929" cy="108012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(7:37/11:13)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What happened to the sequential function?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In other word, sensitive to a rising clock edge. We add another input clock.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323529" y="4725144"/>
            <a:ext cx="1008112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262DAF3-CD7E-5DE2-6936-30CF01604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84094"/>
              </p:ext>
            </p:extLst>
          </p:nvPr>
        </p:nvGraphicFramePr>
        <p:xfrm>
          <a:off x="4427984" y="2636912"/>
          <a:ext cx="4437834" cy="28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676840" imgH="3629160" progId="PBrush">
                  <p:embed/>
                </p:oleObj>
              </mc:Choice>
              <mc:Fallback>
                <p:oleObj name="Bitmap Image" r:id="rId4" imgW="5676840" imgH="36291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E262DAF3-CD7E-5DE2-6936-30CF016044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7984" y="2636912"/>
                        <a:ext cx="4437834" cy="283693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BD5A571-36E5-1DDD-A460-CD7ADA64EB62}"/>
              </a:ext>
            </a:extLst>
          </p:cNvPr>
          <p:cNvSpPr/>
          <p:nvPr/>
        </p:nvSpPr>
        <p:spPr>
          <a:xfrm>
            <a:off x="4932040" y="4005064"/>
            <a:ext cx="25202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097D3-F300-4EF2-EFF8-8F436A14AA24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flipH="1">
            <a:off x="1331641" y="4221088"/>
            <a:ext cx="3600399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76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30EE8C3-FE30-128E-D22C-572C30ECC7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536" y="2564904"/>
          <a:ext cx="4752528" cy="2904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29480" imgH="3562200" progId="PBrush">
                  <p:embed/>
                </p:oleObj>
              </mc:Choice>
              <mc:Fallback>
                <p:oleObj name="Bitmap Image" r:id="rId2" imgW="5829480" imgH="3562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30EE8C3-FE30-128E-D22C-572C30ECC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2564904"/>
                        <a:ext cx="4752528" cy="290432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(8:24/11:13)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Positive clock and negative clock.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323529" y="4725144"/>
            <a:ext cx="1008112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5139CDA-1138-F0BC-B24D-953D123D3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518356"/>
              </p:ext>
            </p:extLst>
          </p:nvPr>
        </p:nvGraphicFramePr>
        <p:xfrm>
          <a:off x="4427984" y="1124745"/>
          <a:ext cx="3465213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800680" imgH="3495600" progId="PBrush">
                  <p:embed/>
                </p:oleObj>
              </mc:Choice>
              <mc:Fallback>
                <p:oleObj name="Bitmap Image" r:id="rId4" imgW="5800680" imgH="34956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5139CDA-1138-F0BC-B24D-953D123D3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7984" y="1124745"/>
                        <a:ext cx="3465213" cy="208823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D731ED0-20E6-0FE9-5242-62DE742C4E41}"/>
              </a:ext>
            </a:extLst>
          </p:cNvPr>
          <p:cNvSpPr/>
          <p:nvPr/>
        </p:nvSpPr>
        <p:spPr>
          <a:xfrm>
            <a:off x="4788024" y="2492896"/>
            <a:ext cx="324036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6BABD3-6768-DE35-1FD9-9939CF3E9B46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>
            <a:off x="1331641" y="2672916"/>
            <a:ext cx="3456383" cy="226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1D744F3-CAD3-CE3A-93DA-D29857DF4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205004"/>
              </p:ext>
            </p:extLst>
          </p:nvPr>
        </p:nvGraphicFramePr>
        <p:xfrm>
          <a:off x="4427984" y="3861048"/>
          <a:ext cx="4248472" cy="286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648400" imgH="3809880" progId="PBrush">
                  <p:embed/>
                </p:oleObj>
              </mc:Choice>
              <mc:Fallback>
                <p:oleObj name="Bitmap Image" r:id="rId6" imgW="5648400" imgH="3809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7984" y="3861048"/>
                        <a:ext cx="4248472" cy="286574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174E718-8FAB-9056-FD66-1D1EC48E67BB}"/>
              </a:ext>
            </a:extLst>
          </p:cNvPr>
          <p:cNvSpPr/>
          <p:nvPr/>
        </p:nvSpPr>
        <p:spPr>
          <a:xfrm>
            <a:off x="6300192" y="6237312"/>
            <a:ext cx="194421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4D9DC8-F30C-DD2E-657C-FA295DADC6C4}"/>
              </a:ext>
            </a:extLst>
          </p:cNvPr>
          <p:cNvCxnSpPr>
            <a:stCxn id="18" idx="1"/>
            <a:endCxn id="10" idx="3"/>
          </p:cNvCxnSpPr>
          <p:nvPr/>
        </p:nvCxnSpPr>
        <p:spPr>
          <a:xfrm flipH="1" flipV="1">
            <a:off x="1331641" y="4941168"/>
            <a:ext cx="4968551" cy="144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80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54214-1245-0723-4621-4B4FEFC0C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927619"/>
              </p:ext>
            </p:extLst>
          </p:nvPr>
        </p:nvGraphicFramePr>
        <p:xfrm>
          <a:off x="1475656" y="2060848"/>
          <a:ext cx="577215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72240" imgH="3981600" progId="PBrush">
                  <p:embed/>
                </p:oleObj>
              </mc:Choice>
              <mc:Fallback>
                <p:oleObj name="Bitmap Image" r:id="rId2" imgW="5772240" imgH="3981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2060848"/>
                        <a:ext cx="5772150" cy="39814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(8:36/11:13)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Positive clock and negative clock.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923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13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Data Types (8:42/11:13)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09E1195-CFDB-1A96-32D1-E2C620E32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221136"/>
              </p:ext>
            </p:extLst>
          </p:nvPr>
        </p:nvGraphicFramePr>
        <p:xfrm>
          <a:off x="1187624" y="1844824"/>
          <a:ext cx="5267325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67160" imgH="3571920" progId="PBrush">
                  <p:embed/>
                </p:oleObj>
              </mc:Choice>
              <mc:Fallback>
                <p:oleObj name="Bitmap Image" r:id="rId2" imgW="5267160" imgH="3571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844824"/>
                        <a:ext cx="5267325" cy="35718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F17FF78-9327-1731-2B85-947213645D5C}"/>
              </a:ext>
            </a:extLst>
          </p:cNvPr>
          <p:cNvSpPr/>
          <p:nvPr/>
        </p:nvSpPr>
        <p:spPr>
          <a:xfrm>
            <a:off x="1691680" y="3789040"/>
            <a:ext cx="396044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副標題 2">
            <a:extLst>
              <a:ext uri="{FF2B5EF4-FFF2-40B4-BE49-F238E27FC236}">
                <a16:creationId xmlns:a16="http://schemas.microsoft.com/office/drawing/2014/main" id="{99CDD5E4-A32E-2AA7-E470-39EB3C23335E}"/>
              </a:ext>
            </a:extLst>
          </p:cNvPr>
          <p:cNvSpPr txBox="1">
            <a:spLocks/>
          </p:cNvSpPr>
          <p:nvPr/>
        </p:nvSpPr>
        <p:spPr>
          <a:xfrm>
            <a:off x="3635897" y="4653136"/>
            <a:ext cx="1368152" cy="72008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Unsigned Integer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Signed Integer</a:t>
            </a:r>
          </a:p>
        </p:txBody>
      </p:sp>
    </p:spTree>
    <p:extLst>
      <p:ext uri="{BB962C8B-B14F-4D97-AF65-F5344CB8AC3E}">
        <p14:creationId xmlns:p14="http://schemas.microsoft.com/office/powerpoint/2010/main" val="2374961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56CF3B1-6C5C-3D5D-0BBE-7CFA5E77B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849049"/>
              </p:ext>
            </p:extLst>
          </p:nvPr>
        </p:nvGraphicFramePr>
        <p:xfrm>
          <a:off x="755576" y="1772816"/>
          <a:ext cx="4924425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24440" imgH="4076640" progId="PBrush">
                  <p:embed/>
                </p:oleObj>
              </mc:Choice>
              <mc:Fallback>
                <p:oleObj name="Bitmap Image" r:id="rId2" imgW="4924440" imgH="4076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772816"/>
                        <a:ext cx="4924425" cy="40767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Unsigned Integer (8:42/11:13)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959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Signed Integers (9:40/11:13)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C7B4346-1E80-D99F-2C30-8BE43E0C1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770614"/>
              </p:ext>
            </p:extLst>
          </p:nvPr>
        </p:nvGraphicFramePr>
        <p:xfrm>
          <a:off x="1115616" y="1988840"/>
          <a:ext cx="4924425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24440" imgH="4019400" progId="PBrush">
                  <p:embed/>
                </p:oleObj>
              </mc:Choice>
              <mc:Fallback>
                <p:oleObj name="Bitmap Image" r:id="rId2" imgW="492444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1988840"/>
                        <a:ext cx="4924425" cy="4019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336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Datatypes (9:40/11:13)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We are going to add DT datatype for real SystemC datatype.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E5ACBF6-3899-07E2-DBCE-DB2B5243DA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465279"/>
              </p:ext>
            </p:extLst>
          </p:nvPr>
        </p:nvGraphicFramePr>
        <p:xfrm>
          <a:off x="899592" y="2276872"/>
          <a:ext cx="5962650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62680" imgH="4086360" progId="PBrush">
                  <p:embed/>
                </p:oleObj>
              </mc:Choice>
              <mc:Fallback>
                <p:oleObj name="Bitmap Image" r:id="rId2" imgW="5962680" imgH="4086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2276872"/>
                        <a:ext cx="5962650" cy="40862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28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SystemC Basics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1" dirty="0">
                <a:solidFill>
                  <a:schemeClr val="tx1"/>
                </a:solidFill>
              </a:rPr>
              <a:t>SystemC Basics (1:11/11:13)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C0644909-E9C3-2F65-CDF8-4A2ECA386887}"/>
              </a:ext>
            </a:extLst>
          </p:cNvPr>
          <p:cNvSpPr txBox="1">
            <a:spLocks/>
          </p:cNvSpPr>
          <p:nvPr/>
        </p:nvSpPr>
        <p:spPr>
          <a:xfrm>
            <a:off x="5580112" y="2996952"/>
            <a:ext cx="2520280" cy="216024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don’t know SystemC language.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 is because SystemC is not a language at all.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SystemC is actually a library of C++ classes that are written to emulate the behavior of hardware in a way regular C.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These classes can understand concurrency, bit accuracy, and they can advance time sequentially in a simulation.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90C3E57-FD0D-DA5D-50C9-5D8A9C1FD4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560088"/>
              </p:ext>
            </p:extLst>
          </p:nvPr>
        </p:nvGraphicFramePr>
        <p:xfrm>
          <a:off x="899592" y="1844824"/>
          <a:ext cx="4448175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448160" imgH="3448080" progId="PBrush">
                  <p:embed/>
                </p:oleObj>
              </mc:Choice>
              <mc:Fallback>
                <p:oleObj name="Bitmap Image" r:id="rId2" imgW="4448160" imgH="344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1844824"/>
                        <a:ext cx="4448175" cy="3448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330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Datatypes (9:40/11:13)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For 1 bit unsigned data bit.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C59E455-C4DA-294A-4AD8-75274ADA6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023996"/>
              </p:ext>
            </p:extLst>
          </p:nvPr>
        </p:nvGraphicFramePr>
        <p:xfrm>
          <a:off x="1187624" y="2132856"/>
          <a:ext cx="5857875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57920" imgH="4105440" progId="PBrush">
                  <p:embed/>
                </p:oleObj>
              </mc:Choice>
              <mc:Fallback>
                <p:oleObj name="Bitmap Image" r:id="rId2" imgW="585792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2132856"/>
                        <a:ext cx="5857875" cy="4105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2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1.7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9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1.7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Review (10:12/11:13)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5BE590A-143E-1E2C-77CF-6236AB8843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202015"/>
              </p:ext>
            </p:extLst>
          </p:nvPr>
        </p:nvGraphicFramePr>
        <p:xfrm>
          <a:off x="2123728" y="2204864"/>
          <a:ext cx="415290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52960" imgH="3038400" progId="PBrush">
                  <p:embed/>
                </p:oleObj>
              </mc:Choice>
              <mc:Fallback>
                <p:oleObj name="Bitmap Image" r:id="rId2" imgW="4152960" imgH="3038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2204864"/>
                        <a:ext cx="4152900" cy="30384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467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1.7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Review (10:49/11:13)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C34EB7-F6C3-F272-C863-2159CC586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241885"/>
              </p:ext>
            </p:extLst>
          </p:nvPr>
        </p:nvGraphicFramePr>
        <p:xfrm>
          <a:off x="2123728" y="2060848"/>
          <a:ext cx="4657725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57680" imgH="3638520" progId="PBrush">
                  <p:embed/>
                </p:oleObj>
              </mc:Choice>
              <mc:Fallback>
                <p:oleObj name="Bitmap Image" r:id="rId2" imgW="4657680" imgH="3638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2060848"/>
                        <a:ext cx="4657725" cy="3638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225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1.7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064897" cy="36004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Review (10:55/11:13)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43C3A7C-F2FB-A0BD-0709-F1EF81295D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82558"/>
              </p:ext>
            </p:extLst>
          </p:nvPr>
        </p:nvGraphicFramePr>
        <p:xfrm>
          <a:off x="1691680" y="1988840"/>
          <a:ext cx="338137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81480" imgH="2009880" progId="PBrush">
                  <p:embed/>
                </p:oleObj>
              </mc:Choice>
              <mc:Fallback>
                <p:oleObj name="Bitmap Image" r:id="rId2" imgW="3381480" imgH="2009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1988840"/>
                        <a:ext cx="3381375" cy="20097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589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 Get Started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1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 Get Started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Get Started (2:07/11:13)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83EA2C74-D1FE-216C-94B8-451C0CA6F5A2}"/>
              </a:ext>
            </a:extLst>
          </p:cNvPr>
          <p:cNvSpPr txBox="1">
            <a:spLocks/>
          </p:cNvSpPr>
          <p:nvPr/>
        </p:nvSpPr>
        <p:spPr>
          <a:xfrm>
            <a:off x="5220072" y="1700808"/>
            <a:ext cx="3816424" cy="22322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Let’s get started,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Any design you create is going to start with a module that has a name.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Let’s what is this module looks like in SystemC.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First, we need to include the actual SystemC libraries.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do this in # (pound) include statement Which include the systemc.h header file. That is the top-level file in SystemC.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It means that our module is going to inherit all the operators, functions, and other constructor available in SystemC.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AE74020C-F928-7BF4-4E08-303722B5ADD9}"/>
              </a:ext>
            </a:extLst>
          </p:cNvPr>
          <p:cNvSpPr txBox="1">
            <a:spLocks/>
          </p:cNvSpPr>
          <p:nvPr/>
        </p:nvSpPr>
        <p:spPr>
          <a:xfrm>
            <a:off x="5220072" y="4005064"/>
            <a:ext cx="3816424" cy="22322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Next, we will discuss our first SystemC keyword SC_MODULE ().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Everything between the () will become real SystemC Module.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One you have module, we want some input ports.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can declare the input port with sc_in class followed by the name of the port and “;”.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Output port are declared with the sc_out class.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AD8CA97-D6DF-B433-2A0C-0C3951E33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781014"/>
              </p:ext>
            </p:extLst>
          </p:nvPr>
        </p:nvGraphicFramePr>
        <p:xfrm>
          <a:off x="467544" y="2060848"/>
          <a:ext cx="4352925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52760" imgH="2857680" progId="PBrush">
                  <p:embed/>
                </p:oleObj>
              </mc:Choice>
              <mc:Fallback>
                <p:oleObj name="Bitmap Image" r:id="rId2" imgW="4352760" imgH="2857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2060848"/>
                        <a:ext cx="4352925" cy="28575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323935B-06F3-1CAB-E74E-F084B8DE2D0D}"/>
              </a:ext>
            </a:extLst>
          </p:cNvPr>
          <p:cNvSpPr/>
          <p:nvPr/>
        </p:nvSpPr>
        <p:spPr>
          <a:xfrm>
            <a:off x="2555776" y="3068960"/>
            <a:ext cx="2088232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2E13DF-B8E3-7CEB-6769-9DC420448341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 flipV="1">
            <a:off x="4644008" y="2816932"/>
            <a:ext cx="57606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481E0-C93D-8E6C-2228-4B756B9F0166}"/>
              </a:ext>
            </a:extLst>
          </p:cNvPr>
          <p:cNvSpPr/>
          <p:nvPr/>
        </p:nvSpPr>
        <p:spPr>
          <a:xfrm>
            <a:off x="2555776" y="3501008"/>
            <a:ext cx="2088232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5C15FA-396B-464D-7621-BA501CB31AD1}"/>
              </a:ext>
            </a:extLst>
          </p:cNvPr>
          <p:cNvCxnSpPr>
            <a:stCxn id="19" idx="3"/>
            <a:endCxn id="14" idx="1"/>
          </p:cNvCxnSpPr>
          <p:nvPr/>
        </p:nvCxnSpPr>
        <p:spPr>
          <a:xfrm>
            <a:off x="4644008" y="4077072"/>
            <a:ext cx="576064" cy="104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89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9B01B3C9-D9F2-C92C-1F93-4E044351E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89052"/>
              </p:ext>
            </p:extLst>
          </p:nvPr>
        </p:nvGraphicFramePr>
        <p:xfrm>
          <a:off x="467544" y="1844824"/>
          <a:ext cx="4067175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067280" imgH="2895480" progId="PBrush">
                  <p:embed/>
                </p:oleObj>
              </mc:Choice>
              <mc:Fallback>
                <p:oleObj name="Bitmap Image" r:id="rId2" imgW="4067280" imgH="2895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844824"/>
                        <a:ext cx="4067175" cy="28956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 Get Started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Get Started (2:20/11:13)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83EA2C74-D1FE-216C-94B8-451C0CA6F5A2}"/>
              </a:ext>
            </a:extLst>
          </p:cNvPr>
          <p:cNvSpPr txBox="1">
            <a:spLocks/>
          </p:cNvSpPr>
          <p:nvPr/>
        </p:nvSpPr>
        <p:spPr>
          <a:xfrm>
            <a:off x="827584" y="5157192"/>
            <a:ext cx="1296144" cy="64807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 sc_in and sc_out are called templates.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23935B-06F3-1CAB-E74E-F084B8DE2D0D}"/>
              </a:ext>
            </a:extLst>
          </p:cNvPr>
          <p:cNvSpPr/>
          <p:nvPr/>
        </p:nvSpPr>
        <p:spPr>
          <a:xfrm>
            <a:off x="827584" y="2996952"/>
            <a:ext cx="1080120" cy="12241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2E13DF-B8E3-7CEB-6769-9DC420448341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>
            <a:off x="1367644" y="4221088"/>
            <a:ext cx="10801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267744" y="4869160"/>
            <a:ext cx="5472608" cy="108012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can pass arguments through the &lt;&gt; defined the parameters inside the class.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For sc_in and sc_out, this is their data type like integer or fixed point.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will discuss data type later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But for now, we just use DT macros as a placeholder for the port data type.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ED88DD-B2EA-2C8C-F5F6-3D0408667D5E}"/>
              </a:ext>
            </a:extLst>
          </p:cNvPr>
          <p:cNvSpPr/>
          <p:nvPr/>
        </p:nvSpPr>
        <p:spPr>
          <a:xfrm>
            <a:off x="2051720" y="2996952"/>
            <a:ext cx="648072" cy="12241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D4EE38-978B-E719-109C-E20966B8AFC9}"/>
              </a:ext>
            </a:extLst>
          </p:cNvPr>
          <p:cNvCxnSpPr>
            <a:cxnSpLocks/>
            <a:stCxn id="22" idx="2"/>
            <a:endCxn id="13" idx="0"/>
          </p:cNvCxnSpPr>
          <p:nvPr/>
        </p:nvCxnSpPr>
        <p:spPr>
          <a:xfrm>
            <a:off x="2375756" y="4221088"/>
            <a:ext cx="26282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6B6A1F7-F4B2-5A32-A79A-EF940A1AE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021547"/>
              </p:ext>
            </p:extLst>
          </p:nvPr>
        </p:nvGraphicFramePr>
        <p:xfrm>
          <a:off x="467544" y="1844824"/>
          <a:ext cx="5514975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14840" imgH="3448080" progId="PBrush">
                  <p:embed/>
                </p:oleObj>
              </mc:Choice>
              <mc:Fallback>
                <p:oleObj name="Bitmap Image" r:id="rId2" imgW="5514840" imgH="344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844824"/>
                        <a:ext cx="5514975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 Get Started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Get Started (3:00/11:13)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123728" y="5373216"/>
            <a:ext cx="6552728" cy="93610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Inside the SC_MODULE, there is a keyword “SC_CTOR” stand for SystemC Constructor.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Inside SC_CTOR (and2), we need the same name “and2” as the SC_MODULE (and2).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This is the same concept as C++.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That constructor initialized the internal signals.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ED88DD-B2EA-2C8C-F5F6-3D0408667D5E}"/>
              </a:ext>
            </a:extLst>
          </p:cNvPr>
          <p:cNvSpPr/>
          <p:nvPr/>
        </p:nvSpPr>
        <p:spPr>
          <a:xfrm>
            <a:off x="2771800" y="4221088"/>
            <a:ext cx="1800200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D4EE38-978B-E719-109C-E20966B8AFC9}"/>
              </a:ext>
            </a:extLst>
          </p:cNvPr>
          <p:cNvCxnSpPr>
            <a:cxnSpLocks/>
            <a:stCxn id="22" idx="2"/>
            <a:endCxn id="13" idx="0"/>
          </p:cNvCxnSpPr>
          <p:nvPr/>
        </p:nvCxnSpPr>
        <p:spPr>
          <a:xfrm>
            <a:off x="3671900" y="4869160"/>
            <a:ext cx="172819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5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1.2 Port I/O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38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1.2 Port I/O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Port I/O (3:27/11:13)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2022/9/2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123728" y="5373216"/>
            <a:ext cx="6552728" cy="100811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have function called .read() to read values the input port sc_in()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have function called .write() to write output values port sc_out()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For example, we have input port called inp. We can read value by inp.read()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have output port called outp. We can write value to the port by outp.write (val).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7C80B2-CB0F-ACF7-BF07-4B2C332C0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866412"/>
              </p:ext>
            </p:extLst>
          </p:nvPr>
        </p:nvGraphicFramePr>
        <p:xfrm>
          <a:off x="1331640" y="1844824"/>
          <a:ext cx="5324475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24400" imgH="3390840" progId="PBrush">
                  <p:embed/>
                </p:oleObj>
              </mc:Choice>
              <mc:Fallback>
                <p:oleObj name="Bitmap Image" r:id="rId2" imgW="5324400" imgH="3390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1640" y="1844824"/>
                        <a:ext cx="5324475" cy="3390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1790</Words>
  <Application>Microsoft Office PowerPoint</Application>
  <PresentationFormat>On-screen Show (4:3)</PresentationFormat>
  <Paragraphs>236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Wingdings</vt:lpstr>
      <vt:lpstr>Office 佈景主題</vt:lpstr>
      <vt:lpstr>Bitmap Image</vt:lpstr>
      <vt:lpstr>1 SystemC Basics</vt:lpstr>
      <vt:lpstr>1 SystemC Basics</vt:lpstr>
      <vt:lpstr>1 SystemC Basics</vt:lpstr>
      <vt:lpstr>1.1 Get Started</vt:lpstr>
      <vt:lpstr>1.1 Get Started</vt:lpstr>
      <vt:lpstr>1.1 Get Started</vt:lpstr>
      <vt:lpstr>1.1 Get Started</vt:lpstr>
      <vt:lpstr>1.2 Port I/O</vt:lpstr>
      <vt:lpstr>1.2 Port I/O</vt:lpstr>
      <vt:lpstr>1.3 Add A Function</vt:lpstr>
      <vt:lpstr>1.3 Add A Function</vt:lpstr>
      <vt:lpstr>1.4 Threads</vt:lpstr>
      <vt:lpstr>1.4 Threads</vt:lpstr>
      <vt:lpstr>1.4 Threads</vt:lpstr>
      <vt:lpstr>1.4 Threads</vt:lpstr>
      <vt:lpstr>1.4 Threads</vt:lpstr>
      <vt:lpstr>1.5 Add Sensitivity</vt:lpstr>
      <vt:lpstr>1.5 Add Sensitivity</vt:lpstr>
      <vt:lpstr>1.5 Add Sensitivity</vt:lpstr>
      <vt:lpstr>1.5 Add Sensitivity</vt:lpstr>
      <vt:lpstr>1.5 Add Sensitivity</vt:lpstr>
      <vt:lpstr>1.5 Add Sensitivity</vt:lpstr>
      <vt:lpstr>1.5 Add Sensitivity</vt:lpstr>
      <vt:lpstr>1.5 Add Sensitivity</vt:lpstr>
      <vt:lpstr>1.6 Data Types</vt:lpstr>
      <vt:lpstr>1.6 Data Types</vt:lpstr>
      <vt:lpstr>1.6 Data Types</vt:lpstr>
      <vt:lpstr>1.6 Data Types</vt:lpstr>
      <vt:lpstr>1.6 Data Types</vt:lpstr>
      <vt:lpstr>1.6 Data Types</vt:lpstr>
      <vt:lpstr>1.7 Review</vt:lpstr>
      <vt:lpstr>1.7 Review</vt:lpstr>
      <vt:lpstr>1.7 Review</vt:lpstr>
      <vt:lpstr>1.7 Review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1159</cp:revision>
  <dcterms:created xsi:type="dcterms:W3CDTF">2018-09-28T16:40:41Z</dcterms:created>
  <dcterms:modified xsi:type="dcterms:W3CDTF">2022-09-03T06:20:21Z</dcterms:modified>
</cp:coreProperties>
</file>